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rp.cdn-website.com/ceb54ca8/files/uploaded/Meadowbrook%20Architecture%20Review%20Form%202023%20(5).pdf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3843-76A3-45CC-9D2A-F7F0D4C1B8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Meadowbrook</a:t>
            </a:r>
            <a:br>
              <a:rPr lang="en-US" dirty="0"/>
            </a:br>
            <a:r>
              <a:rPr lang="en-US" dirty="0"/>
              <a:t>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06891-2B60-409C-82FE-72B6BB3D13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70100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61C6-2B3F-4C3C-A06E-22116E36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/>
              <a:t>Contractor Regulations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F16B2-A5B1-45D7-91C8-E8B15B592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3429000"/>
            <a:ext cx="97917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1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CBFB-68FB-41A2-8312-3BAFEFBD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 Vehicle Restrictions &amp;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CB80-8A28-4537-A23C-DC286A4B5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automobile, motorcycle, or pickup truck vehicles are allowed on lots. Power boats, mobile homes, commercial buses, trailers, tractors, commercial trucks, or any other motor vehicles are prohibited.</a:t>
            </a:r>
          </a:p>
          <a:p>
            <a:r>
              <a:rPr lang="en-US" dirty="0"/>
              <a:t>All vehicles must be in working condition with current license, registration, and inspection. Any vehicle lacking a current registration and inspection sticker is not permitted on any lot.</a:t>
            </a:r>
          </a:p>
          <a:p>
            <a:r>
              <a:rPr lang="en-US" dirty="0"/>
              <a:t>Gas powered recreational vehicles (ATVs, UTVs, Dirt Bikes, Go Karts) are not allowed on common areas or walking trails within the subdivision.</a:t>
            </a:r>
          </a:p>
        </p:txBody>
      </p:sp>
    </p:spTree>
    <p:extLst>
      <p:ext uri="{BB962C8B-B14F-4D97-AF65-F5344CB8AC3E}">
        <p14:creationId xmlns:p14="http://schemas.microsoft.com/office/powerpoint/2010/main" val="4076749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B149-11E9-4577-9D81-44936BEB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 &amp; 13</a:t>
            </a:r>
            <a:br>
              <a:rPr lang="en-US" dirty="0"/>
            </a:br>
            <a:r>
              <a:rPr lang="en-US" dirty="0"/>
              <a:t>Dues Structure &amp; Penalty for Nonpayment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0FDCA-0A1D-4D86-9384-223EA187A9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Dues are assessed quarterly and are payable in advance. </a:t>
            </a:r>
          </a:p>
          <a:p>
            <a:r>
              <a:rPr lang="en-US" dirty="0"/>
              <a:t>Statements are issued at the beginning of each quarter</a:t>
            </a:r>
          </a:p>
          <a:p>
            <a:r>
              <a:rPr lang="en-US" dirty="0"/>
              <a:t>Homeowners have the option to pay Quarterly, half in the first quarter and the third quarter, or the full amount upfront.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98C7D-6013-4A99-AA3E-91DC1459B5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Failure to remit payment by the end of the first month of each quarter will result in a flat fee of $25.00 assessed on the first day of the following month.</a:t>
            </a:r>
          </a:p>
        </p:txBody>
      </p:sp>
    </p:spTree>
    <p:extLst>
      <p:ext uri="{BB962C8B-B14F-4D97-AF65-F5344CB8AC3E}">
        <p14:creationId xmlns:p14="http://schemas.microsoft.com/office/powerpoint/2010/main" val="4221484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AC1D-1800-4FF8-BE6D-9D59ABB7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1371600"/>
          </a:xfrm>
        </p:spPr>
        <p:txBody>
          <a:bodyPr/>
          <a:lstStyle/>
          <a:p>
            <a:r>
              <a:rPr lang="en-US" dirty="0"/>
              <a:t>14. Basketball Hoop Restrictions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F6D81-FEBF-43A6-8EDC-851E9B76E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2690191"/>
            <a:ext cx="6241816" cy="239404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dirty="0"/>
              <a:t>Permanently installed basketball hoops and similar structures are prohibited within the easement area adjacent to the street.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Portable basketball hoops and similar structures are allowed, provided they are stored away from the street when not in use.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075890-2759-4E73-B347-D8F09E67F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888" y="1272208"/>
            <a:ext cx="2005816" cy="431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6DE2-EF31-44FE-A838-2853A934F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Review</a:t>
            </a:r>
            <a:br>
              <a:rPr lang="en-US" dirty="0"/>
            </a:br>
            <a:r>
              <a:rPr lang="en-US" dirty="0"/>
              <a:t>of the</a:t>
            </a:r>
            <a:br>
              <a:rPr lang="en-US" dirty="0"/>
            </a:br>
            <a:r>
              <a:rPr lang="en-US" dirty="0"/>
              <a:t>Rules &amp;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F911-03C7-46EA-AA0A-97EBD4F43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1778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https://</a:t>
            </a:r>
            <a:r>
              <a:rPr lang="en-US" sz="2000" dirty="0" err="1"/>
              <a:t>www.rocktownrealty.com</a:t>
            </a:r>
            <a:r>
              <a:rPr lang="en-US" sz="2000" dirty="0"/>
              <a:t>/</a:t>
            </a:r>
            <a:r>
              <a:rPr lang="en-US" sz="2000" dirty="0" err="1"/>
              <a:t>meadowbrook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B61FA-E23F-46BE-AE38-5DEC1AA7B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Rules &amp; Regulations</a:t>
            </a:r>
          </a:p>
          <a:p>
            <a:r>
              <a:rPr lang="en-US" dirty="0"/>
              <a:t>document can be found</a:t>
            </a:r>
          </a:p>
          <a:p>
            <a:r>
              <a:rPr lang="en-US" dirty="0"/>
              <a:t>on the </a:t>
            </a:r>
            <a:r>
              <a:rPr lang="en-US" dirty="0" err="1"/>
              <a:t>HOA</a:t>
            </a:r>
            <a:r>
              <a:rPr lang="en-US" dirty="0"/>
              <a:t> website</a:t>
            </a:r>
          </a:p>
          <a:p>
            <a:r>
              <a:rPr lang="en-US" dirty="0"/>
              <a:t>maintained by </a:t>
            </a:r>
            <a:r>
              <a:rPr lang="en-US" dirty="0" err="1"/>
              <a:t>Rocktown</a:t>
            </a:r>
            <a:endParaRPr lang="en-US" dirty="0"/>
          </a:p>
          <a:p>
            <a:r>
              <a:rPr lang="en-US" dirty="0"/>
              <a:t>(along with all meeting minutes)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27197D-E9A5-4F91-927D-DAD6CA037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68" y="2911796"/>
            <a:ext cx="6039557" cy="29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4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F4AEC-8F9F-4F81-8874-85207D9D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8" y="1180912"/>
            <a:ext cx="9592732" cy="29548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dirty="0"/>
            </a:br>
            <a:r>
              <a:rPr lang="en-US" dirty="0"/>
              <a:t>The majority of the Rules &amp; Regulations</a:t>
            </a:r>
            <a:br>
              <a:rPr lang="en-US" dirty="0"/>
            </a:br>
            <a:r>
              <a:rPr lang="en-US" dirty="0"/>
              <a:t>document is just a clarification</a:t>
            </a:r>
            <a:br>
              <a:rPr lang="en-US" dirty="0"/>
            </a:br>
            <a:r>
              <a:rPr lang="en-US" dirty="0"/>
              <a:t>drawn from the Bylaws and Covenants</a:t>
            </a:r>
            <a:br>
              <a:rPr lang="en-US" dirty="0"/>
            </a:br>
            <a:r>
              <a:rPr lang="en-US" dirty="0"/>
              <a:t>of the </a:t>
            </a:r>
            <a:r>
              <a:rPr lang="en-US" dirty="0" err="1"/>
              <a:t>HOA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6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61C6-2B3F-4C3C-A06E-22116E36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marL="514350" indent="-514350" algn="l">
              <a:buFont typeface="+mj-lt"/>
              <a:buAutoNum type="arabicPeriod"/>
            </a:pPr>
            <a:r>
              <a:rPr lang="en-US" dirty="0"/>
              <a:t>Homes within Meadowbrook Subdivision are designated for single-family residential purposes exclusively. Short-term rentals, including but not limited to, </a:t>
            </a:r>
            <a:r>
              <a:rPr lang="en-US" dirty="0" err="1"/>
              <a:t>AirB&amp;B</a:t>
            </a:r>
            <a:r>
              <a:rPr lang="en-US" dirty="0"/>
              <a:t> or VRBO listings are strictly prohibited.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856CF-793F-4203-83E7-0B2077D59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3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6BC6-49C3-4C37-A97B-10B13FA5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041399"/>
            <a:ext cx="6241816" cy="4775199"/>
          </a:xfrm>
        </p:spPr>
        <p:txBody>
          <a:bodyPr anchor="ctr" anchorCtr="0">
            <a:normAutofit fontScale="90000"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en-US" dirty="0"/>
              <a:t>Pet Policy:</a:t>
            </a:r>
            <a:br>
              <a:rPr lang="en-US" dirty="0"/>
            </a:br>
            <a:r>
              <a:rPr lang="en-US" sz="2400" dirty="0"/>
              <a:t>Dogs, cats, and usual household pets are permitted. However, residents are prohibited from keeping or maintaining unusual numbers of household pets, including for commercial or charitable purposes.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Animals permitted outside a building or other enclosed area must be leashed or otherwise under control at all times.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Residents are required to promptly pick up and dispose of pet waste.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34B357-73A4-4CBB-89CD-CF1754601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614" y="701546"/>
            <a:ext cx="1730127" cy="5460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49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6BC6-49C3-4C37-A97B-10B13FA5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041399"/>
            <a:ext cx="6241816" cy="4775199"/>
          </a:xfrm>
        </p:spPr>
        <p:txBody>
          <a:bodyPr anchor="ctr" anchorCtr="0">
            <a:normAutofit/>
          </a:bodyPr>
          <a:lstStyle/>
          <a:p>
            <a:pPr marL="514350" indent="-514350" algn="l">
              <a:buFont typeface="+mj-lt"/>
              <a:buAutoNum type="arabicPeriod" startAt="3"/>
            </a:pPr>
            <a:r>
              <a:rPr lang="en-US" dirty="0"/>
              <a:t>Livestock and Other Animals: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No livestock, poultry, or birds – with the exception of usual household pets – are permitted on any lot.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EEE514-1385-4472-AB1F-539A97A00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695" y="2011014"/>
            <a:ext cx="4218340" cy="28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9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6BC6-49C3-4C37-A97B-10B13FA5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029" y="1041399"/>
            <a:ext cx="4548810" cy="4775199"/>
          </a:xfrm>
        </p:spPr>
        <p:txBody>
          <a:bodyPr anchor="ctr" anchorCtr="0">
            <a:normAutofit/>
          </a:bodyPr>
          <a:lstStyle/>
          <a:p>
            <a:pPr marL="514350" indent="-514350" algn="l">
              <a:buFont typeface="+mj-lt"/>
              <a:buAutoNum type="arabicPeriod" startAt="4"/>
            </a:pPr>
            <a:r>
              <a:rPr lang="en-US" dirty="0"/>
              <a:t>Signage Limitations: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No sign or advertising exceeding 5 square feet in size are permitted on any lot within the subdivision.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7419D-E45D-4F97-A1A0-E2D30EC87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12" y="1757569"/>
            <a:ext cx="5014288" cy="33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4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9367-BA70-4FC9-8118-A160201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5, 6, 7, 8: Neighborly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9DAE5-B11F-40A4-A1DC-79EA082B3F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Nuisance Activities Prohibited</a:t>
            </a:r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Waste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F54AA-AB3B-437D-9455-F90F316A93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/>
              <a:t>Clothesline Restrictions</a:t>
            </a:r>
          </a:p>
          <a:p>
            <a:pPr marL="457200" indent="-457200">
              <a:buFont typeface="+mj-lt"/>
              <a:buAutoNum type="arabicPeriod" startAt="7"/>
            </a:pPr>
            <a:endParaRPr lang="en-US" dirty="0"/>
          </a:p>
          <a:p>
            <a:pPr marL="457200" indent="-457200">
              <a:buFont typeface="+mj-lt"/>
              <a:buAutoNum type="arabicPeriod" startAt="7"/>
            </a:pPr>
            <a:endParaRPr lang="en-US" dirty="0"/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Satellite Dish Size Limitation</a:t>
            </a:r>
          </a:p>
        </p:txBody>
      </p:sp>
    </p:spTree>
    <p:extLst>
      <p:ext uri="{BB962C8B-B14F-4D97-AF65-F5344CB8AC3E}">
        <p14:creationId xmlns:p14="http://schemas.microsoft.com/office/powerpoint/2010/main" val="2553808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E88D-2C36-4447-A4A1-377552AC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#9</a:t>
            </a:r>
            <a:br>
              <a:rPr lang="en-US" dirty="0"/>
            </a:br>
            <a:r>
              <a:rPr lang="en-US" dirty="0"/>
              <a:t>ARC Reviews</a:t>
            </a:r>
          </a:p>
        </p:txBody>
      </p:sp>
      <p:pic>
        <p:nvPicPr>
          <p:cNvPr id="6" name="Content Placeholder 5">
            <a:hlinkClick r:id="rId2"/>
            <a:extLst>
              <a:ext uri="{FF2B5EF4-FFF2-40B4-BE49-F238E27FC236}">
                <a16:creationId xmlns:a16="http://schemas.microsoft.com/office/drawing/2014/main" id="{C55AC645-D972-4D39-835C-AB4A3C0E0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8138" y="1438358"/>
            <a:ext cx="5470525" cy="398128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86954-A620-4A0F-9A5B-3FD6585BB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Changes or additions to properties must be submitted to the Architectural Review Committee (ARC) for review and approval prior to commencing any work.</a:t>
            </a:r>
          </a:p>
        </p:txBody>
      </p:sp>
    </p:spTree>
    <p:extLst>
      <p:ext uri="{BB962C8B-B14F-4D97-AF65-F5344CB8AC3E}">
        <p14:creationId xmlns:p14="http://schemas.microsoft.com/office/powerpoint/2010/main" val="2806372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</TotalTime>
  <Words>520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Meadowbrook 2024</vt:lpstr>
      <vt:lpstr>A Brief Review of the Rules &amp; Regulations</vt:lpstr>
      <vt:lpstr> The majority of the Rules &amp; Regulations document is just a clarification drawn from the Bylaws and Covenants of the HOA. </vt:lpstr>
      <vt:lpstr>Homes within Meadowbrook Subdivision are designated for single-family residential purposes exclusively. Short-term rentals, including but not limited to, AirB&amp;B or VRBO listings are strictly prohibited.</vt:lpstr>
      <vt:lpstr>Pet Policy: Dogs, cats, and usual household pets are permitted. However, residents are prohibited from keeping or maintaining unusual numbers of household pets, including for commercial or charitable purposes.   Animals permitted outside a building or other enclosed area must be leashed or otherwise under control at all times.  Residents are required to promptly pick up and dispose of pet waste.</vt:lpstr>
      <vt:lpstr>Livestock and Other Animals:  No livestock, poultry, or birds – with the exception of usual household pets – are permitted on any lot.</vt:lpstr>
      <vt:lpstr>Signage Limitations:  No sign or advertising exceeding 5 square feet in size are permitted on any lot within the subdivision.</vt:lpstr>
      <vt:lpstr>5, 6, 7, 8: Neighborly Behavior</vt:lpstr>
      <vt:lpstr>#9 ARC Reviews</vt:lpstr>
      <vt:lpstr>Contractor Regulations</vt:lpstr>
      <vt:lpstr>11. Vehicle Restrictions &amp; Requirements</vt:lpstr>
      <vt:lpstr>12 &amp; 13 Dues Structure &amp; Penalty for Nonpayment</vt:lpstr>
      <vt:lpstr>14. Basketball Hoop Restrictions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Meadowbrook 2024</dc:title>
  <dc:creator>Morrison, Michael Patrick - morrismp</dc:creator>
  <cp:lastModifiedBy>Morrison, Michael Patrick - morrismp</cp:lastModifiedBy>
  <cp:revision>10</cp:revision>
  <dcterms:created xsi:type="dcterms:W3CDTF">2024-06-04T11:52:04Z</dcterms:created>
  <dcterms:modified xsi:type="dcterms:W3CDTF">2024-06-04T14:09:42Z</dcterms:modified>
</cp:coreProperties>
</file>